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69" r:id="rId3"/>
    <p:sldId id="266" r:id="rId4"/>
    <p:sldId id="267" r:id="rId5"/>
    <p:sldId id="268" r:id="rId6"/>
    <p:sldId id="258" r:id="rId7"/>
    <p:sldId id="259" r:id="rId8"/>
    <p:sldId id="257" r:id="rId9"/>
    <p:sldId id="263" r:id="rId10"/>
    <p:sldId id="260" r:id="rId11"/>
    <p:sldId id="261" r:id="rId12"/>
    <p:sldId id="262" r:id="rId13"/>
    <p:sldId id="265" r:id="rId14"/>
    <p:sldId id="264" r:id="rId15"/>
    <p:sldId id="271" r:id="rId16"/>
    <p:sldId id="270"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1" d="100"/>
          <a:sy n="91" d="100"/>
        </p:scale>
        <p:origin x="14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E179A-EEB3-4628-8823-771C0A8294D8}" type="datetimeFigureOut">
              <a:rPr lang="en-US" smtClean="0"/>
              <a:t>7/11/2017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4D16-E48E-41FF-9B41-5A4CFA97DB0F}" type="slidenum">
              <a:rPr lang="en-US" smtClean="0"/>
              <a:t>‹#›</a:t>
            </a:fld>
            <a:endParaRPr lang="en-US"/>
          </a:p>
        </p:txBody>
      </p:sp>
    </p:spTree>
    <p:extLst>
      <p:ext uri="{BB962C8B-B14F-4D97-AF65-F5344CB8AC3E}">
        <p14:creationId xmlns:p14="http://schemas.microsoft.com/office/powerpoint/2010/main" val="2633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6</a:t>
            </a:fld>
            <a:endParaRPr lang="en-US"/>
          </a:p>
        </p:txBody>
      </p:sp>
    </p:spTree>
    <p:extLst>
      <p:ext uri="{BB962C8B-B14F-4D97-AF65-F5344CB8AC3E}">
        <p14:creationId xmlns:p14="http://schemas.microsoft.com/office/powerpoint/2010/main" val="97968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7</a:t>
            </a:fld>
            <a:endParaRPr lang="en-US"/>
          </a:p>
        </p:txBody>
      </p:sp>
    </p:spTree>
    <p:extLst>
      <p:ext uri="{BB962C8B-B14F-4D97-AF65-F5344CB8AC3E}">
        <p14:creationId xmlns:p14="http://schemas.microsoft.com/office/powerpoint/2010/main" val="421519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10</a:t>
            </a:fld>
            <a:endParaRPr lang="en-US"/>
          </a:p>
        </p:txBody>
      </p:sp>
    </p:spTree>
    <p:extLst>
      <p:ext uri="{BB962C8B-B14F-4D97-AF65-F5344CB8AC3E}">
        <p14:creationId xmlns:p14="http://schemas.microsoft.com/office/powerpoint/2010/main" val="283146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11</a:t>
            </a:fld>
            <a:endParaRPr lang="en-US"/>
          </a:p>
        </p:txBody>
      </p:sp>
    </p:spTree>
    <p:extLst>
      <p:ext uri="{BB962C8B-B14F-4D97-AF65-F5344CB8AC3E}">
        <p14:creationId xmlns:p14="http://schemas.microsoft.com/office/powerpoint/2010/main" val="375598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miles upstream from Hope</a:t>
            </a:r>
            <a:endParaRPr lang="en-US" dirty="0"/>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12</a:t>
            </a:fld>
            <a:endParaRPr lang="en-US"/>
          </a:p>
        </p:txBody>
      </p:sp>
    </p:spTree>
    <p:extLst>
      <p:ext uri="{BB962C8B-B14F-4D97-AF65-F5344CB8AC3E}">
        <p14:creationId xmlns:p14="http://schemas.microsoft.com/office/powerpoint/2010/main" val="362094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miles upstream from Hope</a:t>
            </a:r>
            <a:endParaRPr lang="en-US" dirty="0"/>
          </a:p>
        </p:txBody>
      </p:sp>
      <p:sp>
        <p:nvSpPr>
          <p:cNvPr id="4" name="Slide Number Placeholder 3"/>
          <p:cNvSpPr>
            <a:spLocks noGrp="1"/>
          </p:cNvSpPr>
          <p:nvPr>
            <p:ph type="sldNum" sz="quarter" idx="10"/>
          </p:nvPr>
        </p:nvSpPr>
        <p:spPr/>
        <p:txBody>
          <a:bodyPr/>
          <a:lstStyle/>
          <a:p>
            <a:pPr>
              <a:defRPr/>
            </a:pPr>
            <a:fld id="{665DD36A-C186-4E90-AD3F-09B26075B98C}" type="slidenum">
              <a:rPr lang="en-US" smtClean="0"/>
              <a:pPr>
                <a:defRPr/>
              </a:pPr>
              <a:t>13</a:t>
            </a:fld>
            <a:endParaRPr lang="en-US"/>
          </a:p>
        </p:txBody>
      </p:sp>
    </p:spTree>
    <p:extLst>
      <p:ext uri="{BB962C8B-B14F-4D97-AF65-F5344CB8AC3E}">
        <p14:creationId xmlns:p14="http://schemas.microsoft.com/office/powerpoint/2010/main" val="395077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1D3EA7-01FD-4438-8BB4-2A44DAB81854}"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273739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D3EA7-01FD-4438-8BB4-2A44DAB81854}"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77375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D3EA7-01FD-4438-8BB4-2A44DAB81854}"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218909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D3EA7-01FD-4438-8BB4-2A44DAB81854}"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122624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1D3EA7-01FD-4438-8BB4-2A44DAB81854}"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338663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1D3EA7-01FD-4438-8BB4-2A44DAB81854}"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229379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D3EA7-01FD-4438-8BB4-2A44DAB81854}" type="datetimeFigureOut">
              <a:rPr lang="en-US" smtClean="0"/>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106551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1D3EA7-01FD-4438-8BB4-2A44DAB81854}" type="datetimeFigureOut">
              <a:rPr lang="en-US" smtClean="0"/>
              <a:t>7/11/2017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370178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D3EA7-01FD-4438-8BB4-2A44DAB81854}" type="datetimeFigureOut">
              <a:rPr lang="en-US" smtClean="0"/>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410597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1D3EA7-01FD-4438-8BB4-2A44DAB81854}"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425823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1D3EA7-01FD-4438-8BB4-2A44DAB81854}"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3AF4-AA7D-47EB-B006-27A40C766E0D}" type="slidenum">
              <a:rPr lang="en-US" smtClean="0"/>
              <a:t>‹#›</a:t>
            </a:fld>
            <a:endParaRPr lang="en-US"/>
          </a:p>
        </p:txBody>
      </p:sp>
    </p:spTree>
    <p:extLst>
      <p:ext uri="{BB962C8B-B14F-4D97-AF65-F5344CB8AC3E}">
        <p14:creationId xmlns:p14="http://schemas.microsoft.com/office/powerpoint/2010/main" val="107745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D3EA7-01FD-4438-8BB4-2A44DAB81854}" type="datetimeFigureOut">
              <a:rPr lang="en-US" smtClean="0"/>
              <a:t>7/11/2017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73AF4-AA7D-47EB-B006-27A40C766E0D}" type="slidenum">
              <a:rPr lang="en-US" smtClean="0"/>
              <a:t>‹#›</a:t>
            </a:fld>
            <a:endParaRPr lang="en-US"/>
          </a:p>
        </p:txBody>
      </p:sp>
    </p:spTree>
    <p:extLst>
      <p:ext uri="{BB962C8B-B14F-4D97-AF65-F5344CB8AC3E}">
        <p14:creationId xmlns:p14="http://schemas.microsoft.com/office/powerpoint/2010/main" val="3726010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mailto:jfair@americanriver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sierranevada.ca.gov/other-assistance/prop1-grantprog"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sierranevada.ca.gov/other-assistance/prop1-grantprog" TargetMode="Externa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sierranevada.ca.gov/other-assistance/prop1-grantprog" TargetMode="Externa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sierranevada.ca.gov/other-assistance/prop1-grantprog"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jfair@americanrivers.or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6846"/>
            <a:ext cx="7772400" cy="1011237"/>
          </a:xfrm>
        </p:spPr>
        <p:txBody>
          <a:bodyPr/>
          <a:lstStyle/>
          <a:p>
            <a:r>
              <a:rPr lang="en-US" dirty="0" smtClean="0"/>
              <a:t>Watershed-wide efforts</a:t>
            </a:r>
            <a:endParaRPr lang="en-US" dirty="0"/>
          </a:p>
        </p:txBody>
      </p:sp>
      <p:sp>
        <p:nvSpPr>
          <p:cNvPr id="3" name="Subtitle 2"/>
          <p:cNvSpPr>
            <a:spLocks noGrp="1"/>
          </p:cNvSpPr>
          <p:nvPr>
            <p:ph type="subTitle" idx="1"/>
          </p:nvPr>
        </p:nvSpPr>
        <p:spPr>
          <a:xfrm>
            <a:off x="1143000" y="1941404"/>
            <a:ext cx="6858000" cy="2315286"/>
          </a:xfrm>
        </p:spPr>
        <p:txBody>
          <a:bodyPr>
            <a:normAutofit fontScale="92500" lnSpcReduction="10000"/>
          </a:bodyPr>
          <a:lstStyle/>
          <a:p>
            <a:pPr marL="342900" indent="-342900" algn="l">
              <a:buFont typeface="Arial" panose="020B0604020202020204" pitchFamily="34" charset="0"/>
              <a:buChar char="•"/>
            </a:pPr>
            <a:r>
              <a:rPr lang="en-US" dirty="0" smtClean="0"/>
              <a:t>USFS West Carson Project</a:t>
            </a:r>
          </a:p>
          <a:p>
            <a:pPr algn="l"/>
            <a:endParaRPr lang="en-US" dirty="0" smtClean="0"/>
          </a:p>
          <a:p>
            <a:pPr marL="342900" indent="-342900" algn="l">
              <a:buFont typeface="Arial" panose="020B0604020202020204" pitchFamily="34" charset="0"/>
              <a:buChar char="•"/>
            </a:pPr>
            <a:r>
              <a:rPr lang="en-US" dirty="0" smtClean="0"/>
              <a:t>U.S. EPA and Lahontan Water Board “Program Vision” prioritizing West Carson</a:t>
            </a:r>
          </a:p>
          <a:p>
            <a:pPr algn="l"/>
            <a:endParaRPr lang="en-US" dirty="0" smtClean="0"/>
          </a:p>
          <a:p>
            <a:pPr marL="342900" indent="-342900" algn="l">
              <a:buFont typeface="Arial" panose="020B0604020202020204" pitchFamily="34" charset="0"/>
              <a:buChar char="•"/>
            </a:pPr>
            <a:r>
              <a:rPr lang="en-US" dirty="0" smtClean="0"/>
              <a:t>CWSD Adaptive Stewardship Plan</a:t>
            </a:r>
            <a:endParaRPr lang="en-US" dirty="0"/>
          </a:p>
        </p:txBody>
      </p:sp>
    </p:spTree>
    <p:extLst>
      <p:ext uri="{BB962C8B-B14F-4D97-AF65-F5344CB8AC3E}">
        <p14:creationId xmlns:p14="http://schemas.microsoft.com/office/powerpoint/2010/main" val="3316063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sp>
        <p:nvSpPr>
          <p:cNvPr id="20482" name="TextBox 2"/>
          <p:cNvSpPr txBox="1">
            <a:spLocks noChangeArrowheads="1"/>
          </p:cNvSpPr>
          <p:nvPr/>
        </p:nvSpPr>
        <p:spPr bwMode="auto">
          <a:xfrm>
            <a:off x="2991097" y="100965"/>
            <a:ext cx="6152903" cy="523220"/>
          </a:xfrm>
          <a:prstGeom prst="rect">
            <a:avLst/>
          </a:prstGeom>
          <a:noFill/>
          <a:ln w="9525">
            <a:noFill/>
            <a:miter lim="800000"/>
            <a:headEnd/>
            <a:tailEnd/>
          </a:ln>
        </p:spPr>
        <p:txBody>
          <a:bodyPr wrap="none">
            <a:spAutoFit/>
          </a:bodyPr>
          <a:lstStyle/>
          <a:p>
            <a:pPr algn="ctr"/>
            <a:r>
              <a:rPr lang="en-US" sz="2800" b="1" dirty="0" smtClean="0">
                <a:latin typeface="Calibri" pitchFamily="34" charset="0"/>
              </a:rPr>
              <a:t>Carson Watershed Meadow Assessment</a:t>
            </a:r>
            <a:endParaRPr lang="en-US" sz="2800" b="1" dirty="0">
              <a:latin typeface="Calibri" pitchFamily="34" charset="0"/>
            </a:endParaRPr>
          </a:p>
        </p:txBody>
      </p:sp>
      <p:sp>
        <p:nvSpPr>
          <p:cNvPr id="20483" name="TextBox 11"/>
          <p:cNvSpPr txBox="1">
            <a:spLocks noChangeArrowheads="1"/>
          </p:cNvSpPr>
          <p:nvPr/>
        </p:nvSpPr>
        <p:spPr bwMode="auto">
          <a:xfrm>
            <a:off x="282575" y="1516063"/>
            <a:ext cx="5708650" cy="831850"/>
          </a:xfrm>
          <a:prstGeom prst="rect">
            <a:avLst/>
          </a:prstGeom>
          <a:noFill/>
          <a:ln w="9525">
            <a:noFill/>
            <a:miter lim="800000"/>
            <a:headEnd/>
            <a:tailEnd/>
          </a:ln>
        </p:spPr>
        <p:txBody>
          <a:bodyPr>
            <a:spAutoFit/>
          </a:bodyPr>
          <a:lstStyle/>
          <a:p>
            <a:pPr marL="342900" indent="-342900">
              <a:buFont typeface="Arial" charset="0"/>
              <a:buChar char="•"/>
            </a:pPr>
            <a:endParaRPr lang="en-US" sz="2400" dirty="0">
              <a:latin typeface="Calibri" pitchFamily="34" charset="0"/>
            </a:endParaRPr>
          </a:p>
          <a:p>
            <a:pPr marL="342900" indent="-342900">
              <a:buFont typeface="Arial" charset="0"/>
              <a:buChar char="•"/>
            </a:pPr>
            <a:endParaRPr lang="en-US" sz="2400" dirty="0">
              <a:latin typeface="Calibri"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62" t="2408" r="2398" b="3421"/>
          <a:stretch/>
        </p:blipFill>
        <p:spPr>
          <a:xfrm>
            <a:off x="370112" y="2347913"/>
            <a:ext cx="3385457" cy="4344621"/>
          </a:xfrm>
          <a:prstGeom prst="rect">
            <a:avLst/>
          </a:prstGeom>
          <a:ln>
            <a:solidFill>
              <a:schemeClr val="tx1"/>
            </a:solidFill>
          </a:ln>
        </p:spPr>
      </p:pic>
      <p:sp>
        <p:nvSpPr>
          <p:cNvPr id="8" name="TextBox 13"/>
          <p:cNvSpPr txBox="1">
            <a:spLocks noChangeArrowheads="1"/>
          </p:cNvSpPr>
          <p:nvPr/>
        </p:nvSpPr>
        <p:spPr bwMode="auto">
          <a:xfrm>
            <a:off x="522059" y="952883"/>
            <a:ext cx="3364139" cy="1569660"/>
          </a:xfrm>
          <a:prstGeom prst="rect">
            <a:avLst/>
          </a:prstGeom>
          <a:noFill/>
          <a:ln w="9525">
            <a:noFill/>
            <a:miter lim="800000"/>
            <a:headEnd/>
            <a:tailEnd/>
          </a:ln>
        </p:spPr>
        <p:txBody>
          <a:bodyPr wrap="square">
            <a:spAutoFit/>
          </a:bodyPr>
          <a:lstStyle/>
          <a:p>
            <a:r>
              <a:rPr lang="en-US" sz="2400" dirty="0" smtClean="0">
                <a:latin typeface="Calibri" pitchFamily="34" charset="0"/>
              </a:rPr>
              <a:t>All publically accessible meadows in the Carson Watershed</a:t>
            </a:r>
            <a:endParaRPr lang="en-US" sz="2400" dirty="0">
              <a:latin typeface="Calibri" pitchFamily="34" charset="0"/>
            </a:endParaRPr>
          </a:p>
          <a:p>
            <a:pPr marL="342900" indent="-342900">
              <a:buFont typeface="Arial" charset="0"/>
              <a:buChar char="•"/>
            </a:pPr>
            <a:endParaRPr lang="en-US" sz="2400" dirty="0">
              <a:latin typeface="Calibri"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2143"/>
          <a:stretch/>
        </p:blipFill>
        <p:spPr>
          <a:xfrm>
            <a:off x="4136571" y="635071"/>
            <a:ext cx="4783282" cy="6057464"/>
          </a:xfrm>
          <a:prstGeom prst="rect">
            <a:avLst/>
          </a:prstGeom>
          <a:ln>
            <a:solidFill>
              <a:schemeClr val="tx1"/>
            </a:solidFill>
          </a:ln>
        </p:spPr>
      </p:pic>
    </p:spTree>
    <p:extLst>
      <p:ext uri="{BB962C8B-B14F-4D97-AF65-F5344CB8AC3E}">
        <p14:creationId xmlns:p14="http://schemas.microsoft.com/office/powerpoint/2010/main" val="572379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sp>
        <p:nvSpPr>
          <p:cNvPr id="20482" name="TextBox 2"/>
          <p:cNvSpPr txBox="1">
            <a:spLocks noChangeArrowheads="1"/>
          </p:cNvSpPr>
          <p:nvPr/>
        </p:nvSpPr>
        <p:spPr bwMode="auto">
          <a:xfrm>
            <a:off x="3671201" y="368703"/>
            <a:ext cx="4640053" cy="523220"/>
          </a:xfrm>
          <a:prstGeom prst="rect">
            <a:avLst/>
          </a:prstGeom>
          <a:noFill/>
          <a:ln w="9525">
            <a:noFill/>
            <a:miter lim="800000"/>
            <a:headEnd/>
            <a:tailEnd/>
          </a:ln>
        </p:spPr>
        <p:txBody>
          <a:bodyPr wrap="none">
            <a:spAutoFit/>
          </a:bodyPr>
          <a:lstStyle/>
          <a:p>
            <a:pPr algn="ctr"/>
            <a:r>
              <a:rPr lang="en-US" sz="2800" b="1" dirty="0" smtClean="0">
                <a:latin typeface="Calibri" pitchFamily="34" charset="0"/>
              </a:rPr>
              <a:t>Working Toward Prioritization</a:t>
            </a:r>
            <a:endParaRPr lang="en-US" sz="2800" b="1" dirty="0">
              <a:latin typeface="Calibri"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82" y="914400"/>
            <a:ext cx="4592782" cy="5943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1218" y="914400"/>
            <a:ext cx="4592782" cy="5943600"/>
          </a:xfrm>
          <a:prstGeom prst="rect">
            <a:avLst/>
          </a:prstGeom>
        </p:spPr>
      </p:pic>
    </p:spTree>
    <p:extLst>
      <p:ext uri="{BB962C8B-B14F-4D97-AF65-F5344CB8AC3E}">
        <p14:creationId xmlns:p14="http://schemas.microsoft.com/office/powerpoint/2010/main" val="4101100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sp>
        <p:nvSpPr>
          <p:cNvPr id="20482" name="TextBox 2"/>
          <p:cNvSpPr txBox="1">
            <a:spLocks noChangeArrowheads="1"/>
          </p:cNvSpPr>
          <p:nvPr/>
        </p:nvSpPr>
        <p:spPr bwMode="auto">
          <a:xfrm>
            <a:off x="3800553" y="350544"/>
            <a:ext cx="1898981" cy="523220"/>
          </a:xfrm>
          <a:prstGeom prst="rect">
            <a:avLst/>
          </a:prstGeom>
          <a:noFill/>
          <a:ln w="9525">
            <a:noFill/>
            <a:miter lim="800000"/>
            <a:headEnd/>
            <a:tailEnd/>
          </a:ln>
        </p:spPr>
        <p:txBody>
          <a:bodyPr wrap="none">
            <a:spAutoFit/>
          </a:bodyPr>
          <a:lstStyle/>
          <a:p>
            <a:pPr algn="ctr"/>
            <a:r>
              <a:rPr lang="en-US" sz="2800" b="1" dirty="0" smtClean="0">
                <a:latin typeface="Calibri" pitchFamily="34" charset="0"/>
              </a:rPr>
              <a:t>Faith Valley</a:t>
            </a:r>
            <a:endParaRPr lang="en-US" sz="2800" b="1" dirty="0">
              <a:latin typeface="Calibri"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34" y="965994"/>
            <a:ext cx="8414971" cy="47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626" y="5684717"/>
            <a:ext cx="4722202" cy="923330"/>
          </a:xfrm>
          <a:prstGeom prst="rect">
            <a:avLst/>
          </a:prstGeom>
        </p:spPr>
        <p:txBody>
          <a:bodyPr wrap="square">
            <a:spAutoFit/>
          </a:bodyPr>
          <a:lstStyle/>
          <a:p>
            <a:r>
              <a:rPr lang="en-US" dirty="0" smtClean="0">
                <a:solidFill>
                  <a:srgbClr val="000000"/>
                </a:solidFill>
              </a:rPr>
              <a:t>Impacted bank height and stability, </a:t>
            </a:r>
            <a:r>
              <a:rPr lang="en-US" dirty="0">
                <a:solidFill>
                  <a:srgbClr val="000000"/>
                </a:solidFill>
              </a:rPr>
              <a:t>2 </a:t>
            </a:r>
            <a:r>
              <a:rPr lang="en-US" dirty="0" err="1">
                <a:solidFill>
                  <a:srgbClr val="000000"/>
                </a:solidFill>
              </a:rPr>
              <a:t>h</a:t>
            </a:r>
            <a:r>
              <a:rPr lang="en-US" dirty="0" err="1" smtClean="0">
                <a:solidFill>
                  <a:srgbClr val="000000"/>
                </a:solidFill>
              </a:rPr>
              <a:t>eadcuts</a:t>
            </a:r>
            <a:r>
              <a:rPr lang="en-US" dirty="0" smtClean="0">
                <a:solidFill>
                  <a:srgbClr val="000000"/>
                </a:solidFill>
              </a:rPr>
              <a:t>, Yellow-legged frog critical habitat, recent willow flycatcher breeding site</a:t>
            </a:r>
            <a:endParaRPr lang="en-US" dirty="0">
              <a:solidFill>
                <a:srgbClr val="000000"/>
              </a:solidFill>
            </a:endParaRPr>
          </a:p>
        </p:txBody>
      </p:sp>
      <p:sp>
        <p:nvSpPr>
          <p:cNvPr id="8" name="Rectangle 7"/>
          <p:cNvSpPr/>
          <p:nvPr/>
        </p:nvSpPr>
        <p:spPr>
          <a:xfrm>
            <a:off x="4843828" y="5845834"/>
            <a:ext cx="4300172" cy="646331"/>
          </a:xfrm>
          <a:prstGeom prst="rect">
            <a:avLst/>
          </a:prstGeom>
        </p:spPr>
        <p:txBody>
          <a:bodyPr wrap="square">
            <a:spAutoFit/>
          </a:bodyPr>
          <a:lstStyle/>
          <a:p>
            <a:r>
              <a:rPr lang="en-US" dirty="0" smtClean="0">
                <a:solidFill>
                  <a:srgbClr val="000000"/>
                </a:solidFill>
              </a:rPr>
              <a:t>Funding from National Fish and Wildlife Foundation for project planning</a:t>
            </a:r>
            <a:endParaRPr lang="en-US" dirty="0">
              <a:solidFill>
                <a:srgbClr val="000000"/>
              </a:solidFill>
            </a:endParaRPr>
          </a:p>
        </p:txBody>
      </p:sp>
    </p:spTree>
    <p:extLst>
      <p:ext uri="{BB962C8B-B14F-4D97-AF65-F5344CB8AC3E}">
        <p14:creationId xmlns:p14="http://schemas.microsoft.com/office/powerpoint/2010/main" val="1848991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sp>
        <p:nvSpPr>
          <p:cNvPr id="20482" name="TextBox 2"/>
          <p:cNvSpPr txBox="1">
            <a:spLocks noChangeArrowheads="1"/>
          </p:cNvSpPr>
          <p:nvPr/>
        </p:nvSpPr>
        <p:spPr bwMode="auto">
          <a:xfrm>
            <a:off x="1595416" y="812999"/>
            <a:ext cx="5953168" cy="523220"/>
          </a:xfrm>
          <a:prstGeom prst="rect">
            <a:avLst/>
          </a:prstGeom>
          <a:noFill/>
          <a:ln w="9525">
            <a:noFill/>
            <a:miter lim="800000"/>
            <a:headEnd/>
            <a:tailEnd/>
          </a:ln>
        </p:spPr>
        <p:txBody>
          <a:bodyPr wrap="none">
            <a:spAutoFit/>
          </a:bodyPr>
          <a:lstStyle/>
          <a:p>
            <a:pPr algn="ctr"/>
            <a:r>
              <a:rPr lang="en-US" sz="2800" b="1" dirty="0" smtClean="0">
                <a:latin typeface="Calibri" pitchFamily="34" charset="0"/>
              </a:rPr>
              <a:t>Carson Meadows Stakeholder Meeting</a:t>
            </a:r>
            <a:endParaRPr lang="en-US" sz="2800" b="1" dirty="0">
              <a:latin typeface="Calibri" pitchFamily="34" charset="0"/>
            </a:endParaRPr>
          </a:p>
        </p:txBody>
      </p:sp>
      <p:sp>
        <p:nvSpPr>
          <p:cNvPr id="3" name="Rectangle 2"/>
          <p:cNvSpPr/>
          <p:nvPr/>
        </p:nvSpPr>
        <p:spPr>
          <a:xfrm>
            <a:off x="3088917" y="1480055"/>
            <a:ext cx="2966166" cy="769441"/>
          </a:xfrm>
          <a:prstGeom prst="rect">
            <a:avLst/>
          </a:prstGeom>
        </p:spPr>
        <p:txBody>
          <a:bodyPr wrap="square">
            <a:spAutoFit/>
          </a:bodyPr>
          <a:lstStyle/>
          <a:p>
            <a:r>
              <a:rPr lang="en-US" sz="2200" b="1" dirty="0" smtClean="0">
                <a:solidFill>
                  <a:schemeClr val="accent5"/>
                </a:solidFill>
              </a:rPr>
              <a:t>July 26</a:t>
            </a:r>
            <a:r>
              <a:rPr lang="en-US" sz="2200" b="1" baseline="30000" dirty="0" smtClean="0">
                <a:solidFill>
                  <a:schemeClr val="accent5"/>
                </a:solidFill>
              </a:rPr>
              <a:t>th</a:t>
            </a:r>
            <a:r>
              <a:rPr lang="en-US" sz="2200" b="1" dirty="0" smtClean="0">
                <a:solidFill>
                  <a:schemeClr val="accent5"/>
                </a:solidFill>
              </a:rPr>
              <a:t>, 10 am – 1 pm</a:t>
            </a:r>
          </a:p>
          <a:p>
            <a:r>
              <a:rPr lang="en-US" sz="2200" b="1" dirty="0" smtClean="0">
                <a:solidFill>
                  <a:schemeClr val="accent5"/>
                </a:solidFill>
              </a:rPr>
              <a:t>Carson or Markleeville</a:t>
            </a:r>
          </a:p>
        </p:txBody>
      </p:sp>
      <p:sp>
        <p:nvSpPr>
          <p:cNvPr id="8" name="Rectangle 7"/>
          <p:cNvSpPr/>
          <p:nvPr/>
        </p:nvSpPr>
        <p:spPr>
          <a:xfrm>
            <a:off x="2385474" y="5803792"/>
            <a:ext cx="4300172" cy="923330"/>
          </a:xfrm>
          <a:prstGeom prst="rect">
            <a:avLst/>
          </a:prstGeom>
        </p:spPr>
        <p:txBody>
          <a:bodyPr wrap="square">
            <a:spAutoFit/>
          </a:bodyPr>
          <a:lstStyle/>
          <a:p>
            <a:pPr algn="ctr"/>
            <a:r>
              <a:rPr lang="en-US" dirty="0" smtClean="0">
                <a:solidFill>
                  <a:srgbClr val="000000"/>
                </a:solidFill>
              </a:rPr>
              <a:t>Questions?</a:t>
            </a:r>
          </a:p>
          <a:p>
            <a:pPr algn="ctr"/>
            <a:r>
              <a:rPr lang="en-US" dirty="0" smtClean="0">
                <a:solidFill>
                  <a:srgbClr val="000000"/>
                </a:solidFill>
              </a:rPr>
              <a:t>Contact Julie Fair, American Rivers </a:t>
            </a:r>
          </a:p>
          <a:p>
            <a:pPr algn="ctr"/>
            <a:r>
              <a:rPr lang="en-US" dirty="0" smtClean="0">
                <a:solidFill>
                  <a:srgbClr val="000000"/>
                </a:solidFill>
                <a:hlinkClick r:id="rId4"/>
              </a:rPr>
              <a:t>jfair@americanrivers.org</a:t>
            </a:r>
            <a:r>
              <a:rPr lang="en-US" dirty="0" smtClean="0">
                <a:solidFill>
                  <a:srgbClr val="000000"/>
                </a:solidFill>
              </a:rPr>
              <a:t> </a:t>
            </a:r>
            <a:endParaRPr lang="en-US" dirty="0">
              <a:solidFill>
                <a:srgbClr val="0000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5474" y="2450479"/>
            <a:ext cx="4373052" cy="2951348"/>
          </a:xfrm>
          <a:prstGeom prst="rect">
            <a:avLst/>
          </a:prstGeom>
        </p:spPr>
      </p:pic>
    </p:spTree>
    <p:extLst>
      <p:ext uri="{BB962C8B-B14F-4D97-AF65-F5344CB8AC3E}">
        <p14:creationId xmlns:p14="http://schemas.microsoft.com/office/powerpoint/2010/main" val="3028438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702"/>
            <a:ext cx="9144000" cy="56206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88" y="2984930"/>
            <a:ext cx="3174122" cy="2380592"/>
          </a:xfrm>
          <a:prstGeom prst="rect">
            <a:avLst/>
          </a:prstGeom>
        </p:spPr>
      </p:pic>
      <p:cxnSp>
        <p:nvCxnSpPr>
          <p:cNvPr id="6" name="Straight Connector 5"/>
          <p:cNvCxnSpPr/>
          <p:nvPr/>
        </p:nvCxnSpPr>
        <p:spPr>
          <a:xfrm flipH="1" flipV="1">
            <a:off x="3352800" y="2995440"/>
            <a:ext cx="788276" cy="1776248"/>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8" name="Straight Connector 7"/>
          <p:cNvCxnSpPr/>
          <p:nvPr/>
        </p:nvCxnSpPr>
        <p:spPr>
          <a:xfrm flipH="1" flipV="1">
            <a:off x="189188" y="5365522"/>
            <a:ext cx="3563005" cy="12087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2223" y="3581392"/>
            <a:ext cx="3174122" cy="2380591"/>
          </a:xfrm>
          <a:prstGeom prst="rect">
            <a:avLst/>
          </a:prstGeom>
        </p:spPr>
      </p:pic>
      <p:cxnSp>
        <p:nvCxnSpPr>
          <p:cNvPr id="11" name="Straight Connector 10"/>
          <p:cNvCxnSpPr/>
          <p:nvPr/>
        </p:nvCxnSpPr>
        <p:spPr>
          <a:xfrm flipV="1">
            <a:off x="4572000" y="3605040"/>
            <a:ext cx="1250731" cy="199696"/>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3" name="Straight Connector 12"/>
          <p:cNvCxnSpPr/>
          <p:nvPr/>
        </p:nvCxnSpPr>
        <p:spPr>
          <a:xfrm>
            <a:off x="4866290" y="4351274"/>
            <a:ext cx="945933" cy="1610709"/>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4" name="TextBox 13"/>
          <p:cNvSpPr txBox="1"/>
          <p:nvPr/>
        </p:nvSpPr>
        <p:spPr>
          <a:xfrm>
            <a:off x="189188" y="0"/>
            <a:ext cx="8797157" cy="1261884"/>
          </a:xfrm>
          <a:prstGeom prst="rect">
            <a:avLst/>
          </a:prstGeom>
          <a:noFill/>
        </p:spPr>
        <p:txBody>
          <a:bodyPr wrap="square" rtlCol="0">
            <a:spAutoFit/>
          </a:bodyPr>
          <a:lstStyle/>
          <a:p>
            <a:pPr algn="ctr"/>
            <a:r>
              <a:rPr lang="en-US" sz="2200" b="1" dirty="0" smtClean="0"/>
              <a:t>Upcoming AWG Plans in Hope Valley</a:t>
            </a:r>
          </a:p>
          <a:p>
            <a:pPr algn="ctr"/>
            <a:r>
              <a:rPr lang="en-US" dirty="0" smtClean="0"/>
              <a:t>Complete “bookends” created by AR</a:t>
            </a:r>
          </a:p>
          <a:p>
            <a:pPr algn="ctr"/>
            <a:r>
              <a:rPr lang="en-US" dirty="0" smtClean="0"/>
              <a:t>All on California Department of Fish &amp; Wildlife Land </a:t>
            </a:r>
          </a:p>
          <a:p>
            <a:pPr algn="ctr"/>
            <a:r>
              <a:rPr lang="en-US" dirty="0" smtClean="0"/>
              <a:t>Planning to start summer/fall of 2017 (funding-dependent)</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3" y="18385"/>
            <a:ext cx="1410044" cy="1112022"/>
          </a:xfrm>
          <a:prstGeom prst="rect">
            <a:avLst/>
          </a:prstGeom>
        </p:spPr>
      </p:pic>
    </p:spTree>
    <p:extLst>
      <p:ext uri="{BB962C8B-B14F-4D97-AF65-F5344CB8AC3E}">
        <p14:creationId xmlns:p14="http://schemas.microsoft.com/office/powerpoint/2010/main" val="340435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Sierra Nevada Conservancy Proposition 1 grant opportunity</a:t>
            </a:r>
            <a:endParaRPr lang="en-US" dirty="0"/>
          </a:p>
        </p:txBody>
      </p:sp>
      <p:sp>
        <p:nvSpPr>
          <p:cNvPr id="3" name="TextBox 2"/>
          <p:cNvSpPr txBox="1"/>
          <p:nvPr/>
        </p:nvSpPr>
        <p:spPr>
          <a:xfrm>
            <a:off x="1276021" y="5665076"/>
            <a:ext cx="6591957" cy="646331"/>
          </a:xfrm>
          <a:prstGeom prst="rect">
            <a:avLst/>
          </a:prstGeom>
          <a:noFill/>
        </p:spPr>
        <p:txBody>
          <a:bodyPr wrap="square" rtlCol="0">
            <a:spAutoFit/>
          </a:bodyPr>
          <a:lstStyle/>
          <a:p>
            <a:r>
              <a:rPr lang="en-US" dirty="0" smtClean="0"/>
              <a:t>More information including a Webinar: </a:t>
            </a:r>
            <a:r>
              <a:rPr lang="en-US" u="sng" dirty="0">
                <a:hlinkClick r:id="rId2"/>
              </a:rPr>
              <a:t>http://www.sierranevada.ca.gov/other-assistance/prop1-grantprog</a:t>
            </a:r>
            <a:endParaRPr lang="en-US" dirty="0"/>
          </a:p>
        </p:txBody>
      </p:sp>
      <p:pic>
        <p:nvPicPr>
          <p:cNvPr id="1026" name="Picture 2" descr="sn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079" y="74831"/>
            <a:ext cx="17621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022" y="1270465"/>
            <a:ext cx="120015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t="29577" r="70513"/>
          <a:stretch/>
        </p:blipFill>
        <p:spPr bwMode="auto">
          <a:xfrm>
            <a:off x="5065986" y="2489666"/>
            <a:ext cx="3967217" cy="274448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cstate="print">
            <a:extLst>
              <a:ext uri="{28A0092B-C50C-407E-A947-70E740481C1C}">
                <a14:useLocalDpi xmlns:a14="http://schemas.microsoft.com/office/drawing/2010/main" val="0"/>
              </a:ext>
            </a:extLst>
          </a:blip>
          <a:srcRect t="27465" r="69872"/>
          <a:stretch/>
        </p:blipFill>
        <p:spPr bwMode="auto">
          <a:xfrm>
            <a:off x="180592" y="1835616"/>
            <a:ext cx="4570084" cy="3398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064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Sierra Nevada Conservancy Proposition 1 grant opportunity</a:t>
            </a:r>
            <a:endParaRPr lang="en-US" dirty="0"/>
          </a:p>
        </p:txBody>
      </p:sp>
      <p:sp>
        <p:nvSpPr>
          <p:cNvPr id="3" name="TextBox 2"/>
          <p:cNvSpPr txBox="1"/>
          <p:nvPr/>
        </p:nvSpPr>
        <p:spPr>
          <a:xfrm>
            <a:off x="1276021" y="5665076"/>
            <a:ext cx="6591957" cy="646331"/>
          </a:xfrm>
          <a:prstGeom prst="rect">
            <a:avLst/>
          </a:prstGeom>
          <a:noFill/>
        </p:spPr>
        <p:txBody>
          <a:bodyPr wrap="square" rtlCol="0">
            <a:spAutoFit/>
          </a:bodyPr>
          <a:lstStyle/>
          <a:p>
            <a:r>
              <a:rPr lang="en-US" dirty="0" smtClean="0"/>
              <a:t>More information including a Webinar: </a:t>
            </a:r>
            <a:r>
              <a:rPr lang="en-US" u="sng" dirty="0">
                <a:hlinkClick r:id="rId2"/>
              </a:rPr>
              <a:t>http://www.sierranevada.ca.gov/other-assistance/prop1-grantprog</a:t>
            </a:r>
            <a:endParaRPr lang="en-US" dirty="0"/>
          </a:p>
        </p:txBody>
      </p:sp>
      <p:pic>
        <p:nvPicPr>
          <p:cNvPr id="1026" name="Picture 2" descr="sn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079" y="74831"/>
            <a:ext cx="17621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022" y="1270465"/>
            <a:ext cx="1200150"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218748" y="2489666"/>
            <a:ext cx="5162549"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en-US" altLang="en-US" b="1" i="0" u="none" strike="noStrike" cap="none" normalizeH="0" baseline="0" dirty="0" smtClean="0">
                <a:ln>
                  <a:noFill/>
                </a:ln>
                <a:solidFill>
                  <a:srgbClr val="4A3C31"/>
                </a:solidFill>
                <a:effectLst/>
                <a:latin typeface="Times New Roman" panose="02020603050405020304" pitchFamily="18" charset="0"/>
                <a:ea typeface="Calibri" panose="020F0502020204030204" pitchFamily="34" charset="0"/>
                <a:cs typeface="Times New Roman" panose="02020603050405020304" pitchFamily="18" charset="0"/>
              </a:rPr>
              <a:t>Meadow Restoration: </a:t>
            </a:r>
            <a:r>
              <a:rPr kumimoji="0" lang="en-US" altLang="en-US" i="0" u="none" strike="noStrike" cap="none" normalizeH="0" baseline="0" dirty="0" smtClean="0">
                <a:ln>
                  <a:noFill/>
                </a:ln>
                <a:solidFill>
                  <a:srgbClr val="4A3C31"/>
                </a:solidFill>
                <a:effectLst/>
                <a:latin typeface="Times New Roman" panose="02020603050405020304" pitchFamily="18" charset="0"/>
                <a:ea typeface="Calibri" panose="020F0502020204030204" pitchFamily="34" charset="0"/>
                <a:cs typeface="Times New Roman" panose="02020603050405020304" pitchFamily="18" charset="0"/>
              </a:rPr>
              <a:t>previous guidelines did not allow these because GGRF were finding this through Fish and Wildlife, but not GGRF this year.</a:t>
            </a:r>
            <a:endParaRPr kumimoji="0" lang="en-US" altLang="en-US" i="0" u="none" strike="noStrike" cap="none" normalizeH="0" baseline="0" dirty="0" smtClean="0">
              <a:ln>
                <a:noFill/>
              </a:ln>
              <a:solidFill>
                <a:schemeClr val="tx1"/>
              </a:solidFill>
              <a:effectLst/>
            </a:endParaRPr>
          </a:p>
          <a:p>
            <a:pPr marL="285750" indent="-285750" defTabSz="914400">
              <a:buFont typeface="Arial" panose="020B0604020202020204" pitchFamily="34" charset="0"/>
              <a:buChar char="•"/>
            </a:pPr>
            <a:r>
              <a:rPr lang="en-US" altLang="en-US" sz="1500" dirty="0">
                <a:solidFill>
                  <a:srgbClr val="4A3C31"/>
                </a:solidFill>
                <a:latin typeface="Times New Roman" panose="02020603050405020304" pitchFamily="18" charset="0"/>
                <a:ea typeface="Calibri" panose="020F0502020204030204" pitchFamily="34" charset="0"/>
                <a:cs typeface="Times New Roman" panose="02020603050405020304" pitchFamily="18" charset="0"/>
              </a:rPr>
              <a:t>NOT stream/channel restoration. Has to be a forest health project with meadow </a:t>
            </a:r>
            <a:r>
              <a:rPr lang="en-US" altLang="en-US" sz="1500" dirty="0" smtClean="0">
                <a:solidFill>
                  <a:srgbClr val="4A3C31"/>
                </a:solidFill>
                <a:latin typeface="Times New Roman" panose="02020603050405020304" pitchFamily="18" charset="0"/>
                <a:ea typeface="Calibri" panose="020F0502020204030204" pitchFamily="34" charset="0"/>
                <a:cs typeface="Times New Roman" panose="02020603050405020304" pitchFamily="18" charset="0"/>
              </a:rPr>
              <a:t>component.</a:t>
            </a:r>
          </a:p>
          <a:p>
            <a:pPr marL="285750" indent="-285750" defTabSz="914400">
              <a:buFont typeface="Arial" panose="020B0604020202020204" pitchFamily="34" charset="0"/>
              <a:buChar char="•"/>
            </a:pPr>
            <a:r>
              <a:rPr lang="en-US" altLang="en-US" sz="1500" dirty="0" smtClean="0">
                <a:solidFill>
                  <a:srgbClr val="4A3C31"/>
                </a:solidFill>
                <a:latin typeface="Times New Roman" panose="02020603050405020304" pitchFamily="18" charset="0"/>
                <a:ea typeface="Calibri" panose="020F0502020204030204" pitchFamily="34" charset="0"/>
                <a:cs typeface="Times New Roman" panose="02020603050405020304" pitchFamily="18" charset="0"/>
              </a:rPr>
              <a:t>MUST </a:t>
            </a:r>
            <a:r>
              <a:rPr lang="en-US" altLang="en-US" sz="1500" dirty="0">
                <a:solidFill>
                  <a:srgbClr val="4A3C31"/>
                </a:solidFill>
                <a:latin typeface="Times New Roman" panose="02020603050405020304" pitchFamily="18" charset="0"/>
                <a:ea typeface="Calibri" panose="020F0502020204030204" pitchFamily="34" charset="0"/>
                <a:cs typeface="Times New Roman" panose="02020603050405020304" pitchFamily="18" charset="0"/>
              </a:rPr>
              <a:t>ask </a:t>
            </a:r>
            <a:r>
              <a:rPr lang="en-US" altLang="en-US" sz="1500" dirty="0" smtClean="0">
                <a:solidFill>
                  <a:srgbClr val="4A3C31"/>
                </a:solidFill>
                <a:latin typeface="Times New Roman" panose="02020603050405020304" pitchFamily="18" charset="0"/>
                <a:ea typeface="Calibri" panose="020F0502020204030204" pitchFamily="34" charset="0"/>
                <a:cs typeface="Times New Roman" panose="02020603050405020304" pitchFamily="18" charset="0"/>
              </a:rPr>
              <a:t>SNC representative </a:t>
            </a:r>
            <a:endParaRPr lang="en-US" altLang="en-US" sz="1500" dirty="0" smtClean="0"/>
          </a:p>
          <a:p>
            <a:pPr marL="285750" indent="-285750" defTabSz="914400">
              <a:buFont typeface="Arial" panose="020B0604020202020204" pitchFamily="34" charset="0"/>
              <a:buChar char="•"/>
            </a:pPr>
            <a:r>
              <a:rPr lang="en-US" altLang="en-US" sz="1500" dirty="0" smtClean="0">
                <a:solidFill>
                  <a:srgbClr val="4A3C31"/>
                </a:solidFill>
                <a:latin typeface="Times New Roman" panose="02020603050405020304" pitchFamily="18" charset="0"/>
                <a:ea typeface="Calibri" panose="020F0502020204030204" pitchFamily="34" charset="0"/>
                <a:cs typeface="Times New Roman" panose="02020603050405020304" pitchFamily="18" charset="0"/>
              </a:rPr>
              <a:t>Meadow </a:t>
            </a:r>
            <a:r>
              <a:rPr lang="en-US" altLang="en-US" sz="1500" dirty="0">
                <a:solidFill>
                  <a:srgbClr val="4A3C31"/>
                </a:solidFill>
                <a:latin typeface="Times New Roman" panose="02020603050405020304" pitchFamily="18" charset="0"/>
                <a:ea typeface="Calibri" panose="020F0502020204030204" pitchFamily="34" charset="0"/>
                <a:cs typeface="Times New Roman" panose="02020603050405020304" pitchFamily="18" charset="0"/>
              </a:rPr>
              <a:t>edge projects (conifer encroachment), release projects to help aspen stands</a:t>
            </a:r>
            <a:endParaRPr lang="en-US" altLang="en-US" sz="1500" dirty="0"/>
          </a:p>
          <a:p>
            <a:pPr marL="285750" indent="-285750" defTabSz="914400">
              <a:buFont typeface="Arial" panose="020B0604020202020204" pitchFamily="34" charset="0"/>
              <a:buChar char="•"/>
            </a:pPr>
            <a:endParaRPr lang="en-US" altLang="en-US" sz="105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9" name="Picture 3"/>
          <p:cNvPicPr>
            <a:picLocks noChangeAspect="1" noChangeArrowheads="1"/>
          </p:cNvPicPr>
          <p:nvPr/>
        </p:nvPicPr>
        <p:blipFill>
          <a:blip r:embed="rId5">
            <a:extLst>
              <a:ext uri="{28A0092B-C50C-407E-A947-70E740481C1C}">
                <a14:useLocalDpi xmlns:a14="http://schemas.microsoft.com/office/drawing/2010/main" val="0"/>
              </a:ext>
            </a:extLst>
          </a:blip>
          <a:srcRect t="27464" r="69711"/>
          <a:stretch>
            <a:fillRect/>
          </a:stretch>
        </p:blipFill>
        <p:spPr bwMode="auto">
          <a:xfrm>
            <a:off x="5255173" y="2383448"/>
            <a:ext cx="3742480" cy="271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762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Sierra Nevada Conservancy Proposition 1 grant opportunity</a:t>
            </a:r>
            <a:endParaRPr lang="en-US" dirty="0"/>
          </a:p>
        </p:txBody>
      </p:sp>
      <p:sp>
        <p:nvSpPr>
          <p:cNvPr id="3" name="TextBox 2"/>
          <p:cNvSpPr txBox="1"/>
          <p:nvPr/>
        </p:nvSpPr>
        <p:spPr>
          <a:xfrm>
            <a:off x="1276021" y="5665076"/>
            <a:ext cx="6591957" cy="646331"/>
          </a:xfrm>
          <a:prstGeom prst="rect">
            <a:avLst/>
          </a:prstGeom>
          <a:noFill/>
        </p:spPr>
        <p:txBody>
          <a:bodyPr wrap="square" rtlCol="0">
            <a:spAutoFit/>
          </a:bodyPr>
          <a:lstStyle/>
          <a:p>
            <a:r>
              <a:rPr lang="en-US" dirty="0" smtClean="0"/>
              <a:t>More information including a Webinar: </a:t>
            </a:r>
            <a:r>
              <a:rPr lang="en-US" u="sng" dirty="0">
                <a:hlinkClick r:id="rId2"/>
              </a:rPr>
              <a:t>http://www.sierranevada.ca.gov/other-assistance/prop1-grantprog</a:t>
            </a:r>
            <a:endParaRPr lang="en-US" dirty="0"/>
          </a:p>
        </p:txBody>
      </p:sp>
      <p:pic>
        <p:nvPicPr>
          <p:cNvPr id="1026" name="Picture 2" descr="sn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079" y="74831"/>
            <a:ext cx="17621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022" y="1270465"/>
            <a:ext cx="1200150"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218748" y="1958750"/>
            <a:ext cx="5162549" cy="357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b="1" dirty="0"/>
              <a:t>Scoring and evaluation</a:t>
            </a:r>
            <a:r>
              <a:rPr lang="en-US" dirty="0"/>
              <a:t>: minimum score of 80/100 to be considered. </a:t>
            </a:r>
            <a:endParaRPr lang="en-US" dirty="0" smtClean="0"/>
          </a:p>
          <a:p>
            <a:pPr marL="285750" indent="-285750">
              <a:buFont typeface="Arial" panose="020B0604020202020204" pitchFamily="34" charset="0"/>
              <a:buChar char="•"/>
            </a:pPr>
            <a:r>
              <a:rPr lang="en-US" dirty="0" smtClean="0"/>
              <a:t>CEQA/NEPA </a:t>
            </a:r>
            <a:r>
              <a:rPr lang="en-US" dirty="0"/>
              <a:t>must be </a:t>
            </a:r>
            <a:r>
              <a:rPr lang="en-US" dirty="0" smtClean="0"/>
              <a:t>complete</a:t>
            </a:r>
            <a:endParaRPr lang="en-US" dirty="0"/>
          </a:p>
          <a:p>
            <a:pPr marL="285750" indent="-285750">
              <a:buFont typeface="Arial" panose="020B0604020202020204" pitchFamily="34" charset="0"/>
              <a:buChar char="•"/>
            </a:pPr>
            <a:r>
              <a:rPr lang="en-US" dirty="0" smtClean="0"/>
              <a:t>CC/</a:t>
            </a:r>
            <a:r>
              <a:rPr lang="en-US" dirty="0" err="1" smtClean="0"/>
              <a:t>etc</a:t>
            </a:r>
            <a:r>
              <a:rPr lang="en-US" dirty="0" smtClean="0"/>
              <a:t> </a:t>
            </a:r>
            <a:r>
              <a:rPr lang="en-US" dirty="0"/>
              <a:t>consultations must be </a:t>
            </a:r>
            <a:r>
              <a:rPr lang="en-US" dirty="0" smtClean="0"/>
              <a:t>done</a:t>
            </a:r>
          </a:p>
          <a:p>
            <a:pPr marL="285750" indent="-285750">
              <a:buFont typeface="Arial" panose="020B0604020202020204" pitchFamily="34" charset="0"/>
              <a:buChar char="•"/>
            </a:pPr>
            <a:r>
              <a:rPr lang="en-US" dirty="0" smtClean="0"/>
              <a:t>Downstream </a:t>
            </a:r>
            <a:r>
              <a:rPr lang="en-US" dirty="0"/>
              <a:t>beneficiaries –water agencies, irrigation districts, etc. Show involvement and support from downstream. More than letter of support is ideal – show actual involvement and benefit. </a:t>
            </a:r>
            <a:endParaRPr lang="en-US" dirty="0"/>
          </a:p>
          <a:p>
            <a:pPr marL="285750" indent="-285750">
              <a:buFont typeface="Arial" panose="020B0604020202020204" pitchFamily="34" charset="0"/>
              <a:buChar char="•"/>
            </a:pPr>
            <a:r>
              <a:rPr lang="en-US" dirty="0" smtClean="0"/>
              <a:t>Landscape </a:t>
            </a:r>
            <a:r>
              <a:rPr lang="en-US" dirty="0"/>
              <a:t>level restoration: project supports broader cumulative effort and how the project fits into larger plans </a:t>
            </a:r>
          </a:p>
          <a:p>
            <a:pPr marL="285750" indent="-285750" defTabSz="914400">
              <a:buFont typeface="Arial" panose="020B0604020202020204" pitchFamily="34" charset="0"/>
              <a:buChar char="•"/>
            </a:pPr>
            <a:endParaRPr lang="en-US" altLang="en-US" sz="1050" dirty="0"/>
          </a:p>
        </p:txBody>
      </p:sp>
      <p:pic>
        <p:nvPicPr>
          <p:cNvPr id="8" name="Picture 7"/>
          <p:cNvPicPr/>
          <p:nvPr/>
        </p:nvPicPr>
        <p:blipFill rotWithShape="1">
          <a:blip r:embed="rId5" cstate="print">
            <a:extLst>
              <a:ext uri="{28A0092B-C50C-407E-A947-70E740481C1C}">
                <a14:useLocalDpi xmlns:a14="http://schemas.microsoft.com/office/drawing/2010/main" val="0"/>
              </a:ext>
            </a:extLst>
          </a:blip>
          <a:srcRect t="26937" r="69551"/>
          <a:stretch/>
        </p:blipFill>
        <p:spPr bwMode="auto">
          <a:xfrm>
            <a:off x="5341772" y="2592667"/>
            <a:ext cx="3581400" cy="28622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6712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Sierra Nevada Conservancy Proposition 1 grant opportunity</a:t>
            </a:r>
            <a:endParaRPr lang="en-US" dirty="0"/>
          </a:p>
        </p:txBody>
      </p:sp>
      <p:sp>
        <p:nvSpPr>
          <p:cNvPr id="3" name="TextBox 2"/>
          <p:cNvSpPr txBox="1"/>
          <p:nvPr/>
        </p:nvSpPr>
        <p:spPr>
          <a:xfrm>
            <a:off x="1276021" y="5665076"/>
            <a:ext cx="6591957" cy="646331"/>
          </a:xfrm>
          <a:prstGeom prst="rect">
            <a:avLst/>
          </a:prstGeom>
          <a:noFill/>
        </p:spPr>
        <p:txBody>
          <a:bodyPr wrap="square" rtlCol="0">
            <a:spAutoFit/>
          </a:bodyPr>
          <a:lstStyle/>
          <a:p>
            <a:r>
              <a:rPr lang="en-US" dirty="0" smtClean="0"/>
              <a:t>More information including a Webinar: </a:t>
            </a:r>
            <a:r>
              <a:rPr lang="en-US" u="sng" dirty="0">
                <a:hlinkClick r:id="rId2"/>
              </a:rPr>
              <a:t>http://www.sierranevada.ca.gov/other-assistance/prop1-grantprog</a:t>
            </a:r>
            <a:endParaRPr lang="en-US" dirty="0"/>
          </a:p>
        </p:txBody>
      </p:sp>
      <p:pic>
        <p:nvPicPr>
          <p:cNvPr id="1026" name="Picture 2" descr="sn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079" y="74831"/>
            <a:ext cx="17621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022" y="1270465"/>
            <a:ext cx="1200150"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2531024" y="3092250"/>
            <a:ext cx="3764673" cy="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4000" b="1" dirty="0" smtClean="0">
                <a:solidFill>
                  <a:schemeClr val="accent6">
                    <a:lumMod val="50000"/>
                  </a:schemeClr>
                </a:solidFill>
              </a:rPr>
              <a:t>Project Ideas?</a:t>
            </a:r>
            <a:endParaRPr lang="en-US" sz="4000" dirty="0">
              <a:solidFill>
                <a:schemeClr val="accent6">
                  <a:lumMod val="50000"/>
                </a:schemeClr>
              </a:solidFill>
            </a:endParaRPr>
          </a:p>
          <a:p>
            <a:pPr marL="285750" indent="-285750" defTabSz="914400">
              <a:buFont typeface="Arial" panose="020B0604020202020204" pitchFamily="34" charset="0"/>
              <a:buChar char="•"/>
            </a:pPr>
            <a:endParaRPr lang="en-US" altLang="en-US" sz="1050" dirty="0">
              <a:solidFill>
                <a:schemeClr val="accent6">
                  <a:lumMod val="50000"/>
                </a:schemeClr>
              </a:solidFill>
            </a:endParaRPr>
          </a:p>
        </p:txBody>
      </p:sp>
    </p:spTree>
    <p:extLst>
      <p:ext uri="{BB962C8B-B14F-4D97-AF65-F5344CB8AC3E}">
        <p14:creationId xmlns:p14="http://schemas.microsoft.com/office/powerpoint/2010/main" val="180338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9188" y="0"/>
            <a:ext cx="8797157" cy="1077218"/>
          </a:xfrm>
          <a:prstGeom prst="rect">
            <a:avLst/>
          </a:prstGeom>
          <a:noFill/>
        </p:spPr>
        <p:txBody>
          <a:bodyPr wrap="square" rtlCol="0">
            <a:spAutoFit/>
          </a:bodyPr>
          <a:lstStyle/>
          <a:p>
            <a:pPr algn="ctr"/>
            <a:r>
              <a:rPr lang="en-US" sz="2200" b="1" dirty="0" smtClean="0"/>
              <a:t>USFS West Carson Project</a:t>
            </a:r>
            <a:endParaRPr lang="en-US" sz="2200" b="1" i="1" dirty="0" smtClean="0"/>
          </a:p>
          <a:p>
            <a:pPr algn="ctr"/>
            <a:r>
              <a:rPr lang="en-US" dirty="0" smtClean="0"/>
              <a:t>Headwaters to ~Sorenson’s </a:t>
            </a:r>
          </a:p>
          <a:p>
            <a:pPr algn="ctr"/>
            <a:endParaRPr lang="en-US" sz="600" dirty="0" smtClean="0"/>
          </a:p>
          <a:p>
            <a:pPr algn="ctr"/>
            <a:r>
              <a:rPr lang="en-US" dirty="0" smtClean="0"/>
              <a:t>Landscape view for restoration planning </a:t>
            </a:r>
          </a:p>
        </p:txBody>
      </p:sp>
      <p:sp>
        <p:nvSpPr>
          <p:cNvPr id="4" name="Rectangle 3"/>
          <p:cNvSpPr/>
          <p:nvPr/>
        </p:nvSpPr>
        <p:spPr>
          <a:xfrm>
            <a:off x="377998" y="4086189"/>
            <a:ext cx="2648981" cy="923330"/>
          </a:xfrm>
          <a:prstGeom prst="rect">
            <a:avLst/>
          </a:prstGeom>
        </p:spPr>
        <p:txBody>
          <a:bodyPr wrap="square">
            <a:spAutoFit/>
          </a:bodyPr>
          <a:lstStyle/>
          <a:p>
            <a:pPr algn="ctr"/>
            <a:r>
              <a:rPr lang="en-US" dirty="0" smtClean="0">
                <a:solidFill>
                  <a:schemeClr val="tx1">
                    <a:lumMod val="50000"/>
                    <a:lumOff val="50000"/>
                  </a:schemeClr>
                </a:solidFill>
              </a:rPr>
              <a:t>Questions?</a:t>
            </a:r>
          </a:p>
          <a:p>
            <a:pPr algn="ctr"/>
            <a:r>
              <a:rPr lang="en-US" dirty="0" smtClean="0">
                <a:solidFill>
                  <a:schemeClr val="tx1">
                    <a:lumMod val="50000"/>
                    <a:lumOff val="50000"/>
                  </a:schemeClr>
                </a:solidFill>
              </a:rPr>
              <a:t>Carson Ranger District</a:t>
            </a:r>
          </a:p>
          <a:p>
            <a:pPr algn="ctr"/>
            <a:r>
              <a:rPr lang="en-US" dirty="0" smtClean="0">
                <a:solidFill>
                  <a:schemeClr val="tx1">
                    <a:lumMod val="50000"/>
                    <a:lumOff val="50000"/>
                  </a:schemeClr>
                </a:solidFill>
              </a:rPr>
              <a:t>775-882-2766 </a:t>
            </a:r>
            <a:endParaRPr lang="en-US" dirty="0">
              <a:solidFill>
                <a:schemeClr val="tx1">
                  <a:lumMod val="50000"/>
                  <a:lumOff val="50000"/>
                </a:schemeClr>
              </a:solidFill>
            </a:endParaRPr>
          </a:p>
        </p:txBody>
      </p:sp>
      <p:sp>
        <p:nvSpPr>
          <p:cNvPr id="3" name="TextBox 2"/>
          <p:cNvSpPr txBox="1"/>
          <p:nvPr/>
        </p:nvSpPr>
        <p:spPr>
          <a:xfrm>
            <a:off x="377998" y="1566041"/>
            <a:ext cx="8114361" cy="2031325"/>
          </a:xfrm>
          <a:prstGeom prst="rect">
            <a:avLst/>
          </a:prstGeom>
          <a:noFill/>
        </p:spPr>
        <p:txBody>
          <a:bodyPr wrap="square" rtlCol="0">
            <a:spAutoFit/>
          </a:bodyPr>
          <a:lstStyle/>
          <a:p>
            <a:r>
              <a:rPr lang="en-US" dirty="0"/>
              <a:t>Includes:</a:t>
            </a:r>
          </a:p>
          <a:p>
            <a:pPr marL="285750" indent="-285750">
              <a:buFont typeface="Arial" panose="020B0604020202020204" pitchFamily="34" charset="0"/>
              <a:buChar char="•"/>
            </a:pPr>
            <a:r>
              <a:rPr lang="en-US" dirty="0"/>
              <a:t>Aspen stand restoration</a:t>
            </a:r>
          </a:p>
          <a:p>
            <a:pPr marL="285750" indent="-285750">
              <a:buFont typeface="Arial" panose="020B0604020202020204" pitchFamily="34" charset="0"/>
              <a:buChar char="•"/>
            </a:pPr>
            <a:r>
              <a:rPr lang="en-US" dirty="0"/>
              <a:t>Vegetation management – including fuels </a:t>
            </a:r>
            <a:r>
              <a:rPr lang="en-US" dirty="0" smtClean="0"/>
              <a:t>management, restoration, and forest health treatments </a:t>
            </a:r>
          </a:p>
          <a:p>
            <a:pPr marL="285750" indent="-285750">
              <a:buFont typeface="Arial" panose="020B0604020202020204" pitchFamily="34" charset="0"/>
              <a:buChar char="•"/>
            </a:pPr>
            <a:r>
              <a:rPr lang="en-US" dirty="0" smtClean="0"/>
              <a:t>Improve habitat for the endangered Sierra Nevada yellow-legged frog near Tamarack and Sunset Lakes</a:t>
            </a:r>
          </a:p>
          <a:p>
            <a:pPr marL="285750" indent="-285750">
              <a:buFont typeface="Arial" panose="020B0604020202020204" pitchFamily="34" charset="0"/>
              <a:buChar char="•"/>
            </a:pPr>
            <a:r>
              <a:rPr lang="en-US" dirty="0" smtClean="0"/>
              <a:t>Restoration of stream and meadow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628" y="3032713"/>
            <a:ext cx="4950372" cy="3825287"/>
          </a:xfrm>
          <a:prstGeom prst="rect">
            <a:avLst/>
          </a:prstGeom>
        </p:spPr>
      </p:pic>
    </p:spTree>
    <p:extLst>
      <p:ext uri="{BB962C8B-B14F-4D97-AF65-F5344CB8AC3E}">
        <p14:creationId xmlns:p14="http://schemas.microsoft.com/office/powerpoint/2010/main" val="308161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9188" y="0"/>
            <a:ext cx="8797157" cy="6801862"/>
          </a:xfrm>
          <a:prstGeom prst="rect">
            <a:avLst/>
          </a:prstGeom>
          <a:noFill/>
        </p:spPr>
        <p:txBody>
          <a:bodyPr wrap="square" rtlCol="0">
            <a:spAutoFit/>
          </a:bodyPr>
          <a:lstStyle/>
          <a:p>
            <a:pPr algn="ctr"/>
            <a:r>
              <a:rPr lang="en-US" sz="2200" b="1" dirty="0" smtClean="0"/>
              <a:t>U.S. EPA “Program Vision” framework</a:t>
            </a:r>
          </a:p>
          <a:p>
            <a:pPr algn="ctr"/>
            <a:r>
              <a:rPr lang="en-US" dirty="0" smtClean="0"/>
              <a:t>Implemented with Lahontan Regional Water Quality Control Board</a:t>
            </a:r>
          </a:p>
          <a:p>
            <a:pPr algn="ctr"/>
            <a:r>
              <a:rPr lang="en-US" dirty="0" smtClean="0"/>
              <a:t>West Fork Carson chosen as a Priority Watershed</a:t>
            </a:r>
          </a:p>
          <a:p>
            <a:pPr algn="ctr"/>
            <a:endParaRPr lang="en-US" dirty="0"/>
          </a:p>
          <a:p>
            <a:r>
              <a:rPr lang="en-US" dirty="0"/>
              <a:t>The New Program Vision incorporates experience gained over the last two decades from developing nearly 65,000 TMDLs. </a:t>
            </a:r>
            <a:endParaRPr lang="en-US" dirty="0" smtClean="0"/>
          </a:p>
          <a:p>
            <a:endParaRPr lang="en-US" dirty="0"/>
          </a:p>
          <a:p>
            <a:r>
              <a:rPr lang="en-US" dirty="0"/>
              <a:t>A TMDL establishes the maximum amount of a pollutant allowed in a waterbody and serves as the starting point or planning tool for restoring water quality.</a:t>
            </a:r>
            <a:endParaRPr lang="en-US" dirty="0" smtClean="0"/>
          </a:p>
          <a:p>
            <a:endParaRPr lang="en-US" dirty="0" smtClean="0"/>
          </a:p>
          <a:p>
            <a:r>
              <a:rPr lang="en-US" b="1" dirty="0" smtClean="0"/>
              <a:t>The </a:t>
            </a:r>
            <a:r>
              <a:rPr lang="en-US" b="1" dirty="0"/>
              <a:t>vision seeks to provide states with more flexibility by offering tools beyond TMDLs for achieving water quality restoration and by allowing states to tailor their program to meet specific needs and goals</a:t>
            </a:r>
            <a:r>
              <a:rPr lang="en-US" b="1" dirty="0" smtClean="0"/>
              <a:t>.</a:t>
            </a:r>
          </a:p>
          <a:p>
            <a:endParaRPr lang="en-US" dirty="0"/>
          </a:p>
          <a:p>
            <a:pPr marL="285750" indent="-285750" fontAlgn="base">
              <a:buFont typeface="Arial" panose="020B0604020202020204" pitchFamily="34" charset="0"/>
              <a:buChar char="•"/>
            </a:pPr>
            <a:r>
              <a:rPr lang="en-US" dirty="0"/>
              <a:t>by 2014, states and EPA will actively engage the public and stakeholders in protecting water quality;</a:t>
            </a:r>
          </a:p>
          <a:p>
            <a:pPr marL="285750" indent="-285750" fontAlgn="base">
              <a:buFont typeface="Arial" panose="020B0604020202020204" pitchFamily="34" charset="0"/>
              <a:buChar char="•"/>
            </a:pPr>
            <a:r>
              <a:rPr lang="en-US" dirty="0"/>
              <a:t>by 2016, states will report on priority waters or watersheds for inclusion in state strategic planning. States also will identify protection planning priorities for healthy waters. Further, states will coordinate implementation and foster integration of point and nonpoint source control actions;</a:t>
            </a:r>
          </a:p>
          <a:p>
            <a:pPr marL="285750" indent="-285750" fontAlgn="base">
              <a:buFont typeface="Arial" panose="020B0604020202020204" pitchFamily="34" charset="0"/>
              <a:buChar char="•"/>
            </a:pPr>
            <a:r>
              <a:rPr lang="en-US" dirty="0"/>
              <a:t>by 2018, states can use alternative approaches, such as adaptive management; and</a:t>
            </a:r>
          </a:p>
          <a:p>
            <a:pPr marL="285750" indent="-285750" fontAlgn="base">
              <a:buFont typeface="Arial" panose="020B0604020202020204" pitchFamily="34" charset="0"/>
              <a:buChar char="•"/>
            </a:pPr>
            <a:r>
              <a:rPr lang="en-US" dirty="0"/>
              <a:t>by 2020, states will report on the extent of both impaired and healthy waters in priority waters or watersheds.</a:t>
            </a:r>
          </a:p>
          <a:p>
            <a:endParaRPr lang="en-US" dirty="0"/>
          </a:p>
        </p:txBody>
      </p:sp>
    </p:spTree>
    <p:extLst>
      <p:ext uri="{BB962C8B-B14F-4D97-AF65-F5344CB8AC3E}">
        <p14:creationId xmlns:p14="http://schemas.microsoft.com/office/powerpoint/2010/main" val="1865491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9188" y="0"/>
            <a:ext cx="8797157" cy="3200876"/>
          </a:xfrm>
          <a:prstGeom prst="rect">
            <a:avLst/>
          </a:prstGeom>
          <a:noFill/>
        </p:spPr>
        <p:txBody>
          <a:bodyPr wrap="square" rtlCol="0">
            <a:spAutoFit/>
          </a:bodyPr>
          <a:lstStyle/>
          <a:p>
            <a:pPr algn="ctr"/>
            <a:r>
              <a:rPr lang="en-US" sz="2200" b="1" dirty="0" smtClean="0"/>
              <a:t>CWSD </a:t>
            </a:r>
            <a:r>
              <a:rPr lang="en-US" sz="2200" b="1" i="1" dirty="0" smtClean="0"/>
              <a:t>Carson River Adaptive Stewardship Plan Update</a:t>
            </a:r>
          </a:p>
          <a:p>
            <a:pPr algn="ctr"/>
            <a:r>
              <a:rPr lang="en-US" dirty="0" smtClean="0"/>
              <a:t>Update to the May 2007 document</a:t>
            </a:r>
          </a:p>
          <a:p>
            <a:pPr algn="ctr"/>
            <a:endParaRPr lang="en-US" dirty="0" smtClean="0"/>
          </a:p>
          <a:p>
            <a:pPr algn="ctr"/>
            <a:r>
              <a:rPr lang="en-US" dirty="0" smtClean="0"/>
              <a:t>Basically a watershed plan, should have 9 elements required by EPA to make 319(h) federal funds available. </a:t>
            </a:r>
          </a:p>
          <a:p>
            <a:pPr algn="ctr"/>
            <a:endParaRPr lang="en-US" dirty="0"/>
          </a:p>
          <a:p>
            <a:r>
              <a:rPr lang="en-US" dirty="0" smtClean="0"/>
              <a:t>Includes:</a:t>
            </a:r>
          </a:p>
          <a:p>
            <a:pPr marL="285750" indent="-285750">
              <a:buFont typeface="Arial" panose="020B0604020202020204" pitchFamily="34" charset="0"/>
              <a:buChar char="•"/>
            </a:pPr>
            <a:r>
              <a:rPr lang="en-US" dirty="0"/>
              <a:t>P</a:t>
            </a:r>
            <a:r>
              <a:rPr lang="en-US" dirty="0" smtClean="0"/>
              <a:t>ast, present, and future projects</a:t>
            </a:r>
          </a:p>
          <a:p>
            <a:pPr marL="285750" indent="-285750">
              <a:buFont typeface="Arial" panose="020B0604020202020204" pitchFamily="34" charset="0"/>
              <a:buChar char="•"/>
            </a:pPr>
            <a:r>
              <a:rPr lang="en-US" dirty="0" smtClean="0"/>
              <a:t>Existing conditions</a:t>
            </a:r>
          </a:p>
          <a:p>
            <a:pPr marL="285750" indent="-285750">
              <a:buFont typeface="Arial" panose="020B0604020202020204" pitchFamily="34" charset="0"/>
              <a:buChar char="•"/>
            </a:pPr>
            <a:r>
              <a:rPr lang="en-US" dirty="0" smtClean="0"/>
              <a:t>Management measures and implementation </a:t>
            </a:r>
          </a:p>
          <a:p>
            <a:r>
              <a:rPr lang="en-US" dirty="0"/>
              <a:t> </a:t>
            </a:r>
            <a:r>
              <a:rPr lang="en-US" dirty="0" smtClean="0"/>
              <a:t>     and funding needs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7724" y="1893408"/>
            <a:ext cx="3836276" cy="4964592"/>
          </a:xfrm>
          <a:prstGeom prst="rect">
            <a:avLst/>
          </a:prstGeom>
        </p:spPr>
      </p:pic>
      <p:sp>
        <p:nvSpPr>
          <p:cNvPr id="4" name="Rectangle 3"/>
          <p:cNvSpPr/>
          <p:nvPr/>
        </p:nvSpPr>
        <p:spPr>
          <a:xfrm>
            <a:off x="377998" y="4721226"/>
            <a:ext cx="4300172" cy="1200329"/>
          </a:xfrm>
          <a:prstGeom prst="rect">
            <a:avLst/>
          </a:prstGeom>
        </p:spPr>
        <p:txBody>
          <a:bodyPr wrap="square">
            <a:spAutoFit/>
          </a:bodyPr>
          <a:lstStyle/>
          <a:p>
            <a:pPr algn="ctr"/>
            <a:r>
              <a:rPr lang="en-US" dirty="0" smtClean="0">
                <a:solidFill>
                  <a:srgbClr val="000000"/>
                </a:solidFill>
              </a:rPr>
              <a:t>Questions?</a:t>
            </a:r>
          </a:p>
          <a:p>
            <a:pPr algn="ctr"/>
            <a:r>
              <a:rPr lang="en-US" dirty="0" smtClean="0">
                <a:solidFill>
                  <a:srgbClr val="000000"/>
                </a:solidFill>
              </a:rPr>
              <a:t>Contact Brenda Hunt, Carson Water Subconservancy District (CWSD) </a:t>
            </a:r>
          </a:p>
          <a:p>
            <a:pPr algn="ctr"/>
            <a:r>
              <a:rPr lang="en-US" dirty="0" smtClean="0">
                <a:solidFill>
                  <a:srgbClr val="000000"/>
                </a:solidFill>
                <a:hlinkClick r:id="rId3"/>
              </a:rPr>
              <a:t>brenda@cwsd.org</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415388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6846"/>
            <a:ext cx="7772400" cy="1011237"/>
          </a:xfrm>
        </p:spPr>
        <p:txBody>
          <a:bodyPr/>
          <a:lstStyle/>
          <a:p>
            <a:r>
              <a:rPr lang="en-US" dirty="0" smtClean="0"/>
              <a:t>Some specific projects</a:t>
            </a:r>
            <a:endParaRPr lang="en-US" dirty="0"/>
          </a:p>
        </p:txBody>
      </p:sp>
      <p:sp>
        <p:nvSpPr>
          <p:cNvPr id="3" name="Subtitle 2"/>
          <p:cNvSpPr>
            <a:spLocks noGrp="1"/>
          </p:cNvSpPr>
          <p:nvPr>
            <p:ph type="subTitle" idx="1"/>
          </p:nvPr>
        </p:nvSpPr>
        <p:spPr>
          <a:xfrm>
            <a:off x="1143000" y="1941404"/>
            <a:ext cx="6858000" cy="2315286"/>
          </a:xfrm>
        </p:spPr>
        <p:txBody>
          <a:bodyPr>
            <a:normAutofit fontScale="92500" lnSpcReduction="10000"/>
          </a:bodyPr>
          <a:lstStyle/>
          <a:p>
            <a:pPr marL="342900" indent="-342900" algn="l">
              <a:buFont typeface="Arial" panose="020B0604020202020204" pitchFamily="34" charset="0"/>
              <a:buChar char="•"/>
            </a:pPr>
            <a:r>
              <a:rPr lang="en-US" dirty="0" smtClean="0">
                <a:solidFill>
                  <a:srgbClr val="FF0000"/>
                </a:solidFill>
              </a:rPr>
              <a:t>USFS West Carson Project</a:t>
            </a:r>
          </a:p>
          <a:p>
            <a:pPr algn="l"/>
            <a:endParaRPr lang="en-US" dirty="0" smtClean="0">
              <a:solidFill>
                <a:srgbClr val="FF0000"/>
              </a:solidFill>
            </a:endParaRPr>
          </a:p>
          <a:p>
            <a:pPr marL="342900" indent="-342900" algn="l">
              <a:buFont typeface="Arial" panose="020B0604020202020204" pitchFamily="34" charset="0"/>
              <a:buChar char="•"/>
            </a:pPr>
            <a:r>
              <a:rPr lang="en-US" dirty="0" smtClean="0">
                <a:solidFill>
                  <a:srgbClr val="FF0000"/>
                </a:solidFill>
              </a:rPr>
              <a:t>U.S. EPA and Lahontan Water Board “Program Vision” prioritizing West Carson</a:t>
            </a:r>
          </a:p>
          <a:p>
            <a:pPr algn="l"/>
            <a:endParaRPr lang="en-US" dirty="0" smtClean="0">
              <a:solidFill>
                <a:srgbClr val="FF0000"/>
              </a:solidFill>
            </a:endParaRPr>
          </a:p>
          <a:p>
            <a:pPr marL="342900" indent="-342900" algn="l">
              <a:buFont typeface="Arial" panose="020B0604020202020204" pitchFamily="34" charset="0"/>
              <a:buChar char="•"/>
            </a:pPr>
            <a:r>
              <a:rPr lang="en-US" dirty="0" smtClean="0">
                <a:solidFill>
                  <a:srgbClr val="FF0000"/>
                </a:solidFill>
              </a:rPr>
              <a:t>CWSD Adaptive Stewardship Plan</a:t>
            </a:r>
            <a:endParaRPr lang="en-US" dirty="0">
              <a:solidFill>
                <a:srgbClr val="FF0000"/>
              </a:solidFill>
            </a:endParaRPr>
          </a:p>
        </p:txBody>
      </p:sp>
    </p:spTree>
    <p:extLst>
      <p:ext uri="{BB962C8B-B14F-4D97-AF65-F5344CB8AC3E}">
        <p14:creationId xmlns:p14="http://schemas.microsoft.com/office/powerpoint/2010/main" val="168562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968" y="292654"/>
            <a:ext cx="4742337" cy="63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569" y="4638862"/>
            <a:ext cx="3516923" cy="1754326"/>
          </a:xfrm>
          <a:prstGeom prst="rect">
            <a:avLst/>
          </a:prstGeom>
        </p:spPr>
        <p:txBody>
          <a:bodyPr wrap="square">
            <a:spAutoFit/>
          </a:bodyPr>
          <a:lstStyle/>
          <a:p>
            <a:r>
              <a:rPr lang="en-US" dirty="0" smtClean="0"/>
              <a:t>Repaired a total of 6045 </a:t>
            </a:r>
            <a:r>
              <a:rPr lang="en-US" dirty="0"/>
              <a:t>feet (1.1 miles) of </a:t>
            </a:r>
            <a:r>
              <a:rPr lang="en-US" dirty="0" smtClean="0"/>
              <a:t>streambank</a:t>
            </a:r>
          </a:p>
          <a:p>
            <a:endParaRPr lang="en-US" dirty="0"/>
          </a:p>
          <a:p>
            <a:r>
              <a:rPr lang="en-US" dirty="0" smtClean="0"/>
              <a:t>130 feet on CDFW implemented in Fall 2015</a:t>
            </a:r>
            <a:endParaRPr lang="en-US" dirty="0"/>
          </a:p>
          <a:p>
            <a:endParaRPr lang="en-US" dirty="0"/>
          </a:p>
        </p:txBody>
      </p:sp>
      <p:sp>
        <p:nvSpPr>
          <p:cNvPr id="4" name="Rectangle 3"/>
          <p:cNvSpPr/>
          <p:nvPr/>
        </p:nvSpPr>
        <p:spPr>
          <a:xfrm>
            <a:off x="187569" y="965214"/>
            <a:ext cx="4572000" cy="3585597"/>
          </a:xfrm>
          <a:prstGeom prst="rect">
            <a:avLst/>
          </a:prstGeom>
        </p:spPr>
        <p:txBody>
          <a:bodyPr>
            <a:spAutoFit/>
          </a:bodyPr>
          <a:lstStyle/>
          <a:p>
            <a:r>
              <a:rPr lang="en-US" sz="2000" b="1" dirty="0" smtClean="0"/>
              <a:t>Completed October 2016</a:t>
            </a:r>
          </a:p>
          <a:p>
            <a:endParaRPr lang="en-US" sz="2000" b="1" dirty="0" smtClean="0"/>
          </a:p>
          <a:p>
            <a:r>
              <a:rPr lang="en-US" sz="2000" b="1" dirty="0" smtClean="0"/>
              <a:t>5 </a:t>
            </a:r>
            <a:r>
              <a:rPr lang="en-US" sz="2000" b="1" dirty="0"/>
              <a:t>Primary Restoration </a:t>
            </a:r>
            <a:r>
              <a:rPr lang="en-US" sz="2000" b="1" dirty="0" smtClean="0"/>
              <a:t>Activities</a:t>
            </a:r>
          </a:p>
          <a:p>
            <a:endParaRPr lang="en-US" sz="900" b="1" dirty="0" smtClean="0"/>
          </a:p>
          <a:p>
            <a:pPr>
              <a:buFont typeface="Calibri" pitchFamily="34" charset="0"/>
              <a:buAutoNum type="arabicPeriod"/>
            </a:pPr>
            <a:r>
              <a:rPr lang="en-US" sz="2000" dirty="0">
                <a:latin typeface="Calibri" pitchFamily="34" charset="0"/>
              </a:rPr>
              <a:t>Vegetative Stabilization</a:t>
            </a:r>
          </a:p>
          <a:p>
            <a:pPr>
              <a:buFont typeface="Calibri" pitchFamily="34" charset="0"/>
              <a:buAutoNum type="arabicPeriod"/>
            </a:pPr>
            <a:r>
              <a:rPr lang="en-US" sz="2000" dirty="0">
                <a:latin typeface="Calibri" pitchFamily="34" charset="0"/>
              </a:rPr>
              <a:t> Stabilization of Streambank Toes</a:t>
            </a:r>
          </a:p>
          <a:p>
            <a:pPr>
              <a:buFont typeface="Calibri" pitchFamily="34" charset="0"/>
              <a:buAutoNum type="arabicPeriod"/>
            </a:pPr>
            <a:r>
              <a:rPr lang="en-US" sz="2000" dirty="0">
                <a:latin typeface="Calibri" pitchFamily="34" charset="0"/>
              </a:rPr>
              <a:t> Meander Cutoff </a:t>
            </a:r>
            <a:r>
              <a:rPr lang="en-US" sz="2000" dirty="0" smtClean="0">
                <a:latin typeface="Calibri" pitchFamily="34" charset="0"/>
              </a:rPr>
              <a:t>Protection</a:t>
            </a:r>
          </a:p>
          <a:p>
            <a:r>
              <a:rPr lang="en-US" sz="2000" dirty="0">
                <a:latin typeface="Calibri" pitchFamily="34" charset="0"/>
              </a:rPr>
              <a:t>3. Floodplain Benches</a:t>
            </a:r>
          </a:p>
          <a:p>
            <a:r>
              <a:rPr lang="en-US" sz="2000" dirty="0">
                <a:latin typeface="Calibri" pitchFamily="34" charset="0"/>
              </a:rPr>
              <a:t>5. Log crib bank stabilization </a:t>
            </a:r>
          </a:p>
          <a:p>
            <a:r>
              <a:rPr lang="en-US" sz="2000" dirty="0">
                <a:latin typeface="Calibri" pitchFamily="34" charset="0"/>
              </a:rPr>
              <a:t>	(CA DFW)</a:t>
            </a:r>
          </a:p>
          <a:p>
            <a:r>
              <a:rPr lang="en-US" sz="2000" dirty="0">
                <a:latin typeface="Calibri" pitchFamily="34" charset="0"/>
              </a:rPr>
              <a:t>Hand Labor – </a:t>
            </a:r>
            <a:r>
              <a:rPr lang="en-US" sz="2000" dirty="0" err="1">
                <a:latin typeface="Calibri" pitchFamily="34" charset="0"/>
              </a:rPr>
              <a:t>headcut</a:t>
            </a:r>
            <a:r>
              <a:rPr lang="en-US" sz="2000" dirty="0">
                <a:latin typeface="Calibri" pitchFamily="34" charset="0"/>
              </a:rPr>
              <a:t> repair</a:t>
            </a:r>
          </a:p>
          <a:p>
            <a:endParaRPr lang="en-US" dirty="0">
              <a:latin typeface="Calibri" pitchFamily="34" charset="0"/>
            </a:endParaRPr>
          </a:p>
        </p:txBody>
      </p:sp>
    </p:spTree>
    <p:extLst>
      <p:ext uri="{BB962C8B-B14F-4D97-AF65-F5344CB8AC3E}">
        <p14:creationId xmlns:p14="http://schemas.microsoft.com/office/powerpoint/2010/main" val="4037368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0" y="0"/>
            <a:ext cx="9144000" cy="1931988"/>
          </a:xfrm>
          <a:prstGeom prst="rect">
            <a:avLst/>
          </a:prstGeom>
          <a:noFill/>
          <a:ln w="9525">
            <a:noFill/>
            <a:miter lim="800000"/>
            <a:headEnd/>
            <a:tailEnd/>
          </a:ln>
        </p:spPr>
      </p:pic>
      <p:sp>
        <p:nvSpPr>
          <p:cNvPr id="20482" name="TextBox 2"/>
          <p:cNvSpPr txBox="1">
            <a:spLocks noChangeArrowheads="1"/>
          </p:cNvSpPr>
          <p:nvPr/>
        </p:nvSpPr>
        <p:spPr bwMode="auto">
          <a:xfrm>
            <a:off x="2909247" y="273496"/>
            <a:ext cx="5191166" cy="1384995"/>
          </a:xfrm>
          <a:prstGeom prst="rect">
            <a:avLst/>
          </a:prstGeom>
          <a:noFill/>
          <a:ln w="9525">
            <a:noFill/>
            <a:miter lim="800000"/>
            <a:headEnd/>
            <a:tailEnd/>
          </a:ln>
        </p:spPr>
        <p:txBody>
          <a:bodyPr wrap="none">
            <a:spAutoFit/>
          </a:bodyPr>
          <a:lstStyle/>
          <a:p>
            <a:pPr algn="ctr"/>
            <a:r>
              <a:rPr lang="en-US" sz="2800" b="1" dirty="0" smtClean="0">
                <a:latin typeface="Calibri" pitchFamily="34" charset="0"/>
              </a:rPr>
              <a:t>Log Crib Bank Stabilization</a:t>
            </a:r>
          </a:p>
          <a:p>
            <a:pPr algn="ctr"/>
            <a:r>
              <a:rPr lang="en-US" sz="2800" b="1" dirty="0" smtClean="0">
                <a:latin typeface="Calibri" pitchFamily="34" charset="0"/>
              </a:rPr>
              <a:t>Implemented 2015 on CDFW land</a:t>
            </a:r>
            <a:endParaRPr lang="en-US" sz="2800" b="1" dirty="0">
              <a:latin typeface="Calibri" pitchFamily="34" charset="0"/>
            </a:endParaRPr>
          </a:p>
          <a:p>
            <a:pPr algn="ctr"/>
            <a:endParaRPr lang="en-US" sz="2800" b="1" dirty="0">
              <a:latin typeface="Calibri" pitchFamily="34" charset="0"/>
            </a:endParaRPr>
          </a:p>
        </p:txBody>
      </p:sp>
      <p:sp>
        <p:nvSpPr>
          <p:cNvPr id="20483" name="TextBox 11"/>
          <p:cNvSpPr txBox="1">
            <a:spLocks noChangeArrowheads="1"/>
          </p:cNvSpPr>
          <p:nvPr/>
        </p:nvSpPr>
        <p:spPr bwMode="auto">
          <a:xfrm>
            <a:off x="282575" y="1516063"/>
            <a:ext cx="5708650" cy="831850"/>
          </a:xfrm>
          <a:prstGeom prst="rect">
            <a:avLst/>
          </a:prstGeom>
          <a:noFill/>
          <a:ln w="9525">
            <a:noFill/>
            <a:miter lim="800000"/>
            <a:headEnd/>
            <a:tailEnd/>
          </a:ln>
        </p:spPr>
        <p:txBody>
          <a:bodyPr>
            <a:spAutoFit/>
          </a:bodyPr>
          <a:lstStyle/>
          <a:p>
            <a:pPr marL="342900" indent="-342900">
              <a:buFont typeface="Arial" charset="0"/>
              <a:buChar char="•"/>
            </a:pPr>
            <a:endParaRPr lang="en-US" sz="2400">
              <a:latin typeface="Calibri" pitchFamily="34" charset="0"/>
            </a:endParaRPr>
          </a:p>
          <a:p>
            <a:pPr marL="342900" indent="-342900">
              <a:buFont typeface="Arial" charset="0"/>
              <a:buChar char="•"/>
            </a:pPr>
            <a:endParaRPr lang="en-US" sz="2400">
              <a:latin typeface="Calibri" pitchFamily="34" charset="0"/>
            </a:endParaRPr>
          </a:p>
        </p:txBody>
      </p:sp>
      <p:pic>
        <p:nvPicPr>
          <p:cNvPr id="2048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6274"/>
          <a:stretch/>
        </p:blipFill>
        <p:spPr bwMode="auto">
          <a:xfrm>
            <a:off x="0" y="1404640"/>
            <a:ext cx="5488292" cy="3857952"/>
          </a:xfrm>
          <a:prstGeom prst="rect">
            <a:avLst/>
          </a:prstGeom>
          <a:noFill/>
          <a:ln w="9525">
            <a:noFill/>
            <a:miter lim="800000"/>
            <a:headEnd/>
            <a:tailEnd/>
          </a:ln>
        </p:spPr>
      </p:pic>
      <p:sp>
        <p:nvSpPr>
          <p:cNvPr id="20485" name="TextBox 13"/>
          <p:cNvSpPr txBox="1">
            <a:spLocks noChangeArrowheads="1"/>
          </p:cNvSpPr>
          <p:nvPr/>
        </p:nvSpPr>
        <p:spPr bwMode="auto">
          <a:xfrm>
            <a:off x="5792921" y="1621341"/>
            <a:ext cx="3152775" cy="1938992"/>
          </a:xfrm>
          <a:prstGeom prst="rect">
            <a:avLst/>
          </a:prstGeom>
          <a:noFill/>
          <a:ln w="9525">
            <a:noFill/>
            <a:miter lim="800000"/>
            <a:headEnd/>
            <a:tailEnd/>
          </a:ln>
        </p:spPr>
        <p:txBody>
          <a:bodyPr wrap="square">
            <a:spAutoFit/>
          </a:bodyPr>
          <a:lstStyle/>
          <a:p>
            <a:pPr algn="ctr"/>
            <a:r>
              <a:rPr lang="en-US" sz="2400" dirty="0" smtClean="0">
                <a:latin typeface="Calibri" pitchFamily="34" charset="0"/>
              </a:rPr>
              <a:t>Stabilize high, eroding bank using log-crib structure &amp; willow plantings</a:t>
            </a:r>
            <a:endParaRPr lang="en-US" sz="2400" dirty="0">
              <a:latin typeface="Calibri" pitchFamily="34" charset="0"/>
            </a:endParaRPr>
          </a:p>
          <a:p>
            <a:pPr marL="342900" indent="-342900">
              <a:buFont typeface="Arial" charset="0"/>
              <a:buChar char="•"/>
            </a:pPr>
            <a:endParaRPr lang="en-US" sz="2400" dirty="0">
              <a:latin typeface="Calibri" pitchFamily="34" charset="0"/>
            </a:endParaRPr>
          </a:p>
        </p:txBody>
      </p:sp>
      <p:pic>
        <p:nvPicPr>
          <p:cNvPr id="9218" name="Picture 2" descr="O:\Projects\Meadows\Meadow Projects\Hope Valley\2 - Permitting and Grazing\CDFW site\Photos from Bill Somer 10.9.14\P61500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8400" y="-75438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8105" t="3746" r="9159" b="7550"/>
          <a:stretch/>
        </p:blipFill>
        <p:spPr>
          <a:xfrm>
            <a:off x="0" y="4468248"/>
            <a:ext cx="3441700" cy="2387600"/>
          </a:xfrm>
          <a:prstGeom prst="rect">
            <a:avLst/>
          </a:prstGeom>
          <a:ln>
            <a:solidFill>
              <a:schemeClr val="accent1">
                <a:shade val="95000"/>
                <a:satMod val="105000"/>
              </a:schemeClr>
            </a:solidFill>
          </a:ln>
        </p:spPr>
      </p:pic>
      <p:pic>
        <p:nvPicPr>
          <p:cNvPr id="2050" name="Picture 2" descr="O:\Projects\Meadows\Meadow Projects\Hope Valley\3 - Implementation\Images and Videos\CDFW Oct 2015\Canon 10.10.15_CDFW Complete\Hope Valley_CDFW_10.10.15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5360" y="3536415"/>
            <a:ext cx="4428640" cy="332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49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5755"/>
            <a:ext cx="9144000" cy="50822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605" y="0"/>
            <a:ext cx="4475018" cy="289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75018" cy="2895600"/>
          </a:xfrm>
          <a:prstGeom prst="rect">
            <a:avLst/>
          </a:prstGeom>
        </p:spPr>
      </p:pic>
      <p:sp>
        <p:nvSpPr>
          <p:cNvPr id="9" name="TextBox 8"/>
          <p:cNvSpPr txBox="1"/>
          <p:nvPr/>
        </p:nvSpPr>
        <p:spPr>
          <a:xfrm>
            <a:off x="188844" y="6092687"/>
            <a:ext cx="2633870" cy="369332"/>
          </a:xfrm>
          <a:prstGeom prst="rect">
            <a:avLst/>
          </a:prstGeom>
          <a:solidFill>
            <a:schemeClr val="bg2"/>
          </a:solidFill>
        </p:spPr>
        <p:txBody>
          <a:bodyPr wrap="square" rtlCol="0">
            <a:spAutoFit/>
          </a:bodyPr>
          <a:lstStyle/>
          <a:p>
            <a:r>
              <a:rPr lang="en-US" b="1" dirty="0" smtClean="0"/>
              <a:t>Cutoff Protection 9-29-16</a:t>
            </a:r>
            <a:endParaRPr lang="en-US" b="1" dirty="0"/>
          </a:p>
        </p:txBody>
      </p:sp>
    </p:spTree>
    <p:extLst>
      <p:ext uri="{BB962C8B-B14F-4D97-AF65-F5344CB8AC3E}">
        <p14:creationId xmlns:p14="http://schemas.microsoft.com/office/powerpoint/2010/main" val="907679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072809" cy="3929465"/>
          </a:xfrm>
          <a:prstGeom prst="rect">
            <a:avLst/>
          </a:prstGeom>
        </p:spPr>
      </p:pic>
      <p:sp>
        <p:nvSpPr>
          <p:cNvPr id="6" name="TextBox 5"/>
          <p:cNvSpPr txBox="1"/>
          <p:nvPr/>
        </p:nvSpPr>
        <p:spPr>
          <a:xfrm>
            <a:off x="6192079" y="186395"/>
            <a:ext cx="2633870" cy="369332"/>
          </a:xfrm>
          <a:prstGeom prst="rect">
            <a:avLst/>
          </a:prstGeom>
          <a:solidFill>
            <a:schemeClr val="bg2"/>
          </a:solidFill>
        </p:spPr>
        <p:txBody>
          <a:bodyPr wrap="square" rtlCol="0">
            <a:spAutoFit/>
          </a:bodyPr>
          <a:lstStyle/>
          <a:p>
            <a:r>
              <a:rPr lang="en-US" b="1" dirty="0" smtClean="0"/>
              <a:t>Toe stabilization 9-17-16</a:t>
            </a:r>
            <a:endParaRPr lang="en-US" b="1" dirty="0"/>
          </a:p>
        </p:txBody>
      </p:sp>
    </p:spTree>
    <p:extLst>
      <p:ext uri="{BB962C8B-B14F-4D97-AF65-F5344CB8AC3E}">
        <p14:creationId xmlns:p14="http://schemas.microsoft.com/office/powerpoint/2010/main" val="33151658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TotalTime>
  <Words>759</Words>
  <Application>Microsoft Office PowerPoint</Application>
  <PresentationFormat>On-screen Show (4:3)</PresentationFormat>
  <Paragraphs>112</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Watershed-wide efforts</vt:lpstr>
      <vt:lpstr>PowerPoint Presentation</vt:lpstr>
      <vt:lpstr>PowerPoint Presentation</vt:lpstr>
      <vt:lpstr>PowerPoint Presentation</vt:lpstr>
      <vt:lpstr>Some specific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Sierra Nevada Conservancy Proposition 1 grant opportunity</vt:lpstr>
      <vt:lpstr>Sierra Nevada Conservancy Proposition 1 grant opportunity</vt:lpstr>
      <vt:lpstr>Sierra Nevada Conservancy Proposition 1 grant opportunity</vt:lpstr>
      <vt:lpstr>Sierra Nevada Conservancy Proposition 1 grant opportunity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AWG2016</dc:creator>
  <cp:lastModifiedBy>AWG2016</cp:lastModifiedBy>
  <cp:revision>21</cp:revision>
  <dcterms:created xsi:type="dcterms:W3CDTF">2017-07-11T20:57:48Z</dcterms:created>
  <dcterms:modified xsi:type="dcterms:W3CDTF">2017-07-12T00:01:59Z</dcterms:modified>
</cp:coreProperties>
</file>